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5" r:id="rId4"/>
    <p:sldId id="286" r:id="rId5"/>
    <p:sldId id="287" r:id="rId6"/>
    <p:sldId id="289" r:id="rId7"/>
    <p:sldId id="290" r:id="rId8"/>
    <p:sldId id="291" r:id="rId9"/>
    <p:sldId id="288" r:id="rId10"/>
  </p:sldIdLst>
  <p:sldSz cx="18288000" cy="10287000"/>
  <p:notesSz cx="6888163" cy="10020300"/>
  <p:embeddedFontLst>
    <p:embeddedFont>
      <p:font typeface="Arial Black" panose="020B0A04020102020204" pitchFamily="34" charset="0"/>
      <p:bold r:id="rId12"/>
    </p:embeddedFon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 Ultra Bold" panose="020B0A02020104020203" pitchFamily="34" charset="0"/>
      <p:regular r:id="rId21"/>
    </p:embeddedFont>
    <p:embeddedFont>
      <p:font typeface="Montserrat Classic" panose="020B0604020202020204" charset="0"/>
      <p:regular r:id="rId22"/>
    </p:embeddedFont>
    <p:embeddedFont>
      <p:font typeface="Montserrat Classic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5" autoAdjust="0"/>
    <p:restoredTop sz="94622" autoAdjust="0"/>
  </p:normalViewPr>
  <p:slideViewPr>
    <p:cSldViewPr>
      <p:cViewPr varScale="1">
        <p:scale>
          <a:sx n="45" d="100"/>
          <a:sy n="45" d="100"/>
        </p:scale>
        <p:origin x="34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810390-7543-43C2-98D5-2C220847246E}" type="datetimeFigureOut">
              <a:rPr lang="es-MX" smtClean="0"/>
              <a:t>16/02/2026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DF1FE2-090B-470B-A203-0FBF69C58C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9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14324902" y="1469072"/>
            <a:ext cx="4879847" cy="15755995"/>
          </a:xfrm>
          <a:custGeom>
            <a:avLst/>
            <a:gdLst/>
            <a:ahLst/>
            <a:cxnLst/>
            <a:rect l="l" t="t" r="r" b="b"/>
            <a:pathLst>
              <a:path w="4879847" h="15755995">
                <a:moveTo>
                  <a:pt x="0" y="0"/>
                </a:moveTo>
                <a:lnTo>
                  <a:pt x="4879847" y="0"/>
                </a:lnTo>
                <a:lnTo>
                  <a:pt x="4879847" y="15755996"/>
                </a:lnTo>
                <a:lnTo>
                  <a:pt x="0" y="1575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23159228" y="526605"/>
            <a:ext cx="21809050" cy="25908662"/>
          </a:xfrm>
          <a:custGeom>
            <a:avLst/>
            <a:gdLst/>
            <a:ahLst/>
            <a:cxnLst/>
            <a:rect l="l" t="t" r="r" b="b"/>
            <a:pathLst>
              <a:path w="9336114" h="9336114">
                <a:moveTo>
                  <a:pt x="0" y="0"/>
                </a:moveTo>
                <a:lnTo>
                  <a:pt x="9336113" y="0"/>
                </a:lnTo>
                <a:lnTo>
                  <a:pt x="9336113" y="9336114"/>
                </a:lnTo>
                <a:lnTo>
                  <a:pt x="0" y="93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89456" y="3444202"/>
            <a:ext cx="1408394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0" spc="427" dirty="0">
                <a:solidFill>
                  <a:srgbClr val="2A2E3A"/>
                </a:solidFill>
                <a:latin typeface="Montserrat Classic Bold"/>
              </a:rPr>
              <a:t>REPORTE DE LA VIGILANCIA IAAS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521329" y="-3317944"/>
            <a:ext cx="2336254" cy="7543272"/>
          </a:xfrm>
          <a:custGeom>
            <a:avLst/>
            <a:gdLst/>
            <a:ahLst/>
            <a:cxnLst/>
            <a:rect l="l" t="t" r="r" b="b"/>
            <a:pathLst>
              <a:path w="2336254" h="7543272">
                <a:moveTo>
                  <a:pt x="0" y="0"/>
                </a:moveTo>
                <a:lnTo>
                  <a:pt x="2336254" y="0"/>
                </a:lnTo>
                <a:lnTo>
                  <a:pt x="2336254" y="7543273"/>
                </a:lnTo>
                <a:lnTo>
                  <a:pt x="0" y="7543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35859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 dirty="0"/>
          </a:p>
        </p:txBody>
      </p:sp>
      <p:sp>
        <p:nvSpPr>
          <p:cNvPr id="7" name="Freeform 7"/>
          <p:cNvSpPr/>
          <p:nvPr/>
        </p:nvSpPr>
        <p:spPr>
          <a:xfrm>
            <a:off x="1857148" y="2051198"/>
            <a:ext cx="1001214" cy="1156078"/>
          </a:xfrm>
          <a:custGeom>
            <a:avLst/>
            <a:gdLst/>
            <a:ahLst/>
            <a:cxnLst/>
            <a:rect l="l" t="t" r="r" b="b"/>
            <a:pathLst>
              <a:path w="1001214" h="1156078">
                <a:moveTo>
                  <a:pt x="0" y="0"/>
                </a:moveTo>
                <a:lnTo>
                  <a:pt x="1001214" y="0"/>
                </a:lnTo>
                <a:lnTo>
                  <a:pt x="1001214" y="1156079"/>
                </a:lnTo>
                <a:lnTo>
                  <a:pt x="0" y="1156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72758" y="7454921"/>
            <a:ext cx="540836" cy="534936"/>
          </a:xfrm>
          <a:custGeom>
            <a:avLst/>
            <a:gdLst/>
            <a:ahLst/>
            <a:cxnLst/>
            <a:rect l="l" t="t" r="r" b="b"/>
            <a:pathLst>
              <a:path w="540836" h="534936">
                <a:moveTo>
                  <a:pt x="0" y="0"/>
                </a:moveTo>
                <a:lnTo>
                  <a:pt x="540836" y="0"/>
                </a:lnTo>
                <a:lnTo>
                  <a:pt x="540836" y="534936"/>
                </a:lnTo>
                <a:lnTo>
                  <a:pt x="0" y="534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27707" y="5382763"/>
            <a:ext cx="8233908" cy="15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45"/>
              </a:lnSpc>
            </a:pPr>
            <a:r>
              <a:rPr lang="en-US" sz="5400" spc="391" dirty="0">
                <a:solidFill>
                  <a:srgbClr val="4DBF38"/>
                </a:solidFill>
                <a:latin typeface="Montserrat Classic Bold"/>
              </a:rPr>
              <a:t>ENERO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98581" y="2161807"/>
            <a:ext cx="713776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71"/>
              </a:lnSpc>
            </a:pPr>
            <a:r>
              <a:rPr lang="en-US" sz="2906" spc="113" dirty="0">
                <a:solidFill>
                  <a:srgbClr val="2A2E3A"/>
                </a:solidFill>
                <a:latin typeface="Montserrat Classic"/>
              </a:rPr>
              <a:t>Centro de Prevención y Control</a:t>
            </a:r>
          </a:p>
          <a:p>
            <a:pPr algn="l">
              <a:lnSpc>
                <a:spcPts val="3371"/>
              </a:lnSpc>
            </a:pPr>
            <a:r>
              <a:rPr lang="en-US" sz="2906" spc="113" dirty="0">
                <a:solidFill>
                  <a:srgbClr val="2A2E3A"/>
                </a:solidFill>
                <a:latin typeface="Montserrat Classic"/>
              </a:rPr>
              <a:t>Dirección de Epidemiología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DCBA2D-12CB-7901-7D1A-5636E857B6E9}"/>
              </a:ext>
            </a:extLst>
          </p:cNvPr>
          <p:cNvSpPr txBox="1"/>
          <p:nvPr/>
        </p:nvSpPr>
        <p:spPr>
          <a:xfrm>
            <a:off x="613611" y="8831237"/>
            <a:ext cx="820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Black" panose="020B0A04020102020204" pitchFamily="34" charset="0"/>
              </a:rPr>
              <a:t>Lic. Enf. Juana Elvira Valera Pérez</a:t>
            </a:r>
          </a:p>
          <a:p>
            <a:r>
              <a:rPr lang="es-ES" b="1" dirty="0">
                <a:latin typeface="Arial Black" panose="020B0A04020102020204" pitchFamily="34" charset="0"/>
              </a:rPr>
              <a:t>Responsable Regional de IAAS- DIRESA Loreto</a:t>
            </a:r>
            <a:endParaRPr lang="es-MX" b="1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fichas investigación">
            <a:extLst>
              <a:ext uri="{FF2B5EF4-FFF2-40B4-BE49-F238E27FC236}">
                <a16:creationId xmlns:a16="http://schemas.microsoft.com/office/drawing/2014/main" id="{C51337D9-AE5B-2192-E595-D760CD62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78" y="7598217"/>
            <a:ext cx="1910703" cy="18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LA SALUD">
            <a:extLst>
              <a:ext uri="{FF2B5EF4-FFF2-40B4-BE49-F238E27FC236}">
                <a16:creationId xmlns:a16="http://schemas.microsoft.com/office/drawing/2014/main" id="{44574181-E6B7-7437-B03D-F30EEB02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2" y="1912378"/>
            <a:ext cx="6124349" cy="82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120AD4-3AB2-927E-8B30-B7565BB62D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5" y="129177"/>
            <a:ext cx="14101445" cy="1151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31041">
            <a:off x="13216914" y="-2949524"/>
            <a:ext cx="3889773" cy="12559257"/>
          </a:xfrm>
          <a:custGeom>
            <a:avLst/>
            <a:gdLst/>
            <a:ahLst/>
            <a:cxnLst/>
            <a:rect l="l" t="t" r="r" b="b"/>
            <a:pathLst>
              <a:path w="3889773" h="12559257">
                <a:moveTo>
                  <a:pt x="0" y="0"/>
                </a:moveTo>
                <a:lnTo>
                  <a:pt x="3889773" y="0"/>
                </a:lnTo>
                <a:lnTo>
                  <a:pt x="3889773" y="12559257"/>
                </a:lnTo>
                <a:lnTo>
                  <a:pt x="0" y="1255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468074">
            <a:off x="11893389" y="3703410"/>
            <a:ext cx="8739806" cy="5324588"/>
            <a:chOff x="0" y="0"/>
            <a:chExt cx="2301842" cy="1402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1842" cy="1402361"/>
            </a:xfrm>
            <a:custGeom>
              <a:avLst/>
              <a:gdLst/>
              <a:ahLst/>
              <a:cxnLst/>
              <a:rect l="l" t="t" r="r" b="b"/>
              <a:pathLst>
                <a:path w="2301842" h="1402361">
                  <a:moveTo>
                    <a:pt x="0" y="0"/>
                  </a:moveTo>
                  <a:lnTo>
                    <a:pt x="2301842" y="0"/>
                  </a:lnTo>
                  <a:lnTo>
                    <a:pt x="2301842" y="1402361"/>
                  </a:lnTo>
                  <a:lnTo>
                    <a:pt x="0" y="1402361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01842" cy="1449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468074">
            <a:off x="13759538" y="4203233"/>
            <a:ext cx="4609127" cy="4873542"/>
            <a:chOff x="0" y="0"/>
            <a:chExt cx="1213926" cy="12835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3926" cy="1283567"/>
            </a:xfrm>
            <a:custGeom>
              <a:avLst/>
              <a:gdLst/>
              <a:ahLst/>
              <a:cxnLst/>
              <a:rect l="l" t="t" r="r" b="b"/>
              <a:pathLst>
                <a:path w="1213926" h="1283567">
                  <a:moveTo>
                    <a:pt x="0" y="0"/>
                  </a:moveTo>
                  <a:lnTo>
                    <a:pt x="1213926" y="0"/>
                  </a:lnTo>
                  <a:lnTo>
                    <a:pt x="1213926" y="1283567"/>
                  </a:lnTo>
                  <a:lnTo>
                    <a:pt x="0" y="12835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0D12A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13926" cy="1331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688142" y="6845658"/>
            <a:ext cx="6882684" cy="6882684"/>
          </a:xfrm>
          <a:custGeom>
            <a:avLst/>
            <a:gdLst/>
            <a:ahLst/>
            <a:cxnLst/>
            <a:rect l="l" t="t" r="r" b="b"/>
            <a:pathLst>
              <a:path w="6882684" h="6882684">
                <a:moveTo>
                  <a:pt x="0" y="0"/>
                </a:moveTo>
                <a:lnTo>
                  <a:pt x="6882684" y="0"/>
                </a:lnTo>
                <a:lnTo>
                  <a:pt x="6882684" y="6882684"/>
                </a:lnTo>
                <a:lnTo>
                  <a:pt x="0" y="688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2BB618-48DA-15D7-EE9F-10752FFA7124}"/>
              </a:ext>
            </a:extLst>
          </p:cNvPr>
          <p:cNvSpPr/>
          <p:nvPr/>
        </p:nvSpPr>
        <p:spPr>
          <a:xfrm>
            <a:off x="3819008" y="1193512"/>
            <a:ext cx="958710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254" dirty="0">
                <a:solidFill>
                  <a:srgbClr val="2A2E3A"/>
                </a:solidFill>
                <a:latin typeface="Gill Sans Ultra Bold" panose="020B0A02020104020203" pitchFamily="34" charset="0"/>
              </a:rPr>
              <a:t>INTRODUCCIÓN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EBF8C1-119B-260E-9995-BCB3CBE237AE}"/>
              </a:ext>
            </a:extLst>
          </p:cNvPr>
          <p:cNvSpPr txBox="1"/>
          <p:nvPr/>
        </p:nvSpPr>
        <p:spPr>
          <a:xfrm>
            <a:off x="810275" y="9772590"/>
            <a:ext cx="135200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  <a:p>
            <a:pPr algn="l"/>
            <a:r>
              <a:rPr lang="es-MX" sz="1000" dirty="0">
                <a:solidFill>
                  <a:srgbClr val="000000"/>
                </a:solidFill>
              </a:rPr>
              <a:t>*Hasta el I Trimestre 2025</a:t>
            </a:r>
            <a:r>
              <a:rPr lang="es-MX" sz="1000" b="0" i="0" u="none" strike="noStrike" baseline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AC9D28-2881-85F9-578A-555F33B9D4B6}"/>
              </a:ext>
            </a:extLst>
          </p:cNvPr>
          <p:cNvSpPr txBox="1"/>
          <p:nvPr/>
        </p:nvSpPr>
        <p:spPr>
          <a:xfrm>
            <a:off x="810274" y="2971116"/>
            <a:ext cx="15877525" cy="6273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4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Las Infecciones Asociadas a la Atención en Salud (IAAS) representan un serio problema de salud pública en la región Loreto, debido a las condiciones particulares del sistema sanitario, el contexto geográfico, las limitaciones en infraestructura, y el acceso desigual a servicios especializados. La vigilancia y análisis continuo de estas infecciones son fundamentales para garantizar la calidad y seguridad en la atención a los pacientes.</a:t>
            </a:r>
            <a:endParaRPr lang="es-MX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3C26C2BC-42EA-E2B0-D4CF-E036C7A8E362}"/>
              </a:ext>
            </a:extLst>
          </p:cNvPr>
          <p:cNvSpPr/>
          <p:nvPr/>
        </p:nvSpPr>
        <p:spPr>
          <a:xfrm>
            <a:off x="14630400" y="529844"/>
            <a:ext cx="2401555" cy="1483181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11258612-E120-A389-002B-BBDCDA52BA83}"/>
              </a:ext>
            </a:extLst>
          </p:cNvPr>
          <p:cNvSpPr txBox="1"/>
          <p:nvPr/>
        </p:nvSpPr>
        <p:spPr>
          <a:xfrm>
            <a:off x="457198" y="342900"/>
            <a:ext cx="17297402" cy="165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SEGÚN UPSS, PROCEDIMIENTOS MÉDICOS y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HOSPITALES.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2026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1259F4-4FEE-738B-2DDE-B20E61A0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8" y="2324100"/>
            <a:ext cx="17297403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11258612-E120-A389-002B-BBDCDA52BA83}"/>
              </a:ext>
            </a:extLst>
          </p:cNvPr>
          <p:cNvSpPr txBox="1"/>
          <p:nvPr/>
        </p:nvSpPr>
        <p:spPr>
          <a:xfrm>
            <a:off x="457198" y="342900"/>
            <a:ext cx="17297402" cy="165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SEGÚN UPSS, PROCEDIMIENTOS MÉDICOS y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IPRESS I NIVEL DE ATENCIÓN.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2026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7D2E25-5C26-E355-23FE-7711A35B3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705100"/>
            <a:ext cx="17297402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8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0847E4-D43C-19EC-6211-131CDB3E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400300"/>
            <a:ext cx="16840200" cy="3208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F7697D2-ADB1-02DA-5B80-7656517974A6}"/>
              </a:ext>
            </a:extLst>
          </p:cNvPr>
          <p:cNvSpPr txBox="1"/>
          <p:nvPr/>
        </p:nvSpPr>
        <p:spPr>
          <a:xfrm>
            <a:off x="342900" y="261224"/>
            <a:ext cx="176021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</a:t>
            </a:r>
            <a:r>
              <a:rPr lang="es-PE" sz="32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DENSIDAD DE INCIDENCIA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(X 1,000 DÍAS DE EXPOSICIÓN </a:t>
            </a: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DISPOSITIVOS MÉDICOS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SERVICIO DE NEONATOLOGÍA Y PEDIATRÍA,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2026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ACC7BB-7C21-F02B-87E5-921E1C26E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6743700"/>
            <a:ext cx="16383000" cy="2895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581CFEE-1689-A7E9-6231-2EAA1B28A717}"/>
              </a:ext>
            </a:extLst>
          </p:cNvPr>
          <p:cNvSpPr txBox="1"/>
          <p:nvPr/>
        </p:nvSpPr>
        <p:spPr>
          <a:xfrm>
            <a:off x="15193433" y="1884760"/>
            <a:ext cx="21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NEONATOLOGÍA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460AD3-F507-9303-AB39-604C725D12D9}"/>
              </a:ext>
            </a:extLst>
          </p:cNvPr>
          <p:cNvSpPr txBox="1"/>
          <p:nvPr/>
        </p:nvSpPr>
        <p:spPr>
          <a:xfrm>
            <a:off x="15176500" y="6123860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PEDIATRIA</a:t>
            </a:r>
          </a:p>
        </p:txBody>
      </p:sp>
    </p:spTree>
    <p:extLst>
      <p:ext uri="{BB962C8B-B14F-4D97-AF65-F5344CB8AC3E}">
        <p14:creationId xmlns:p14="http://schemas.microsoft.com/office/powerpoint/2010/main" val="275917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9F7697D2-ADB1-02DA-5B80-7656517974A6}"/>
              </a:ext>
            </a:extLst>
          </p:cNvPr>
          <p:cNvSpPr txBox="1"/>
          <p:nvPr/>
        </p:nvSpPr>
        <p:spPr>
          <a:xfrm>
            <a:off x="342900" y="261224"/>
            <a:ext cx="176021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</a:t>
            </a:r>
            <a:r>
              <a:rPr lang="es-PE" sz="32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DENSIDAD DE INCIDENCIA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(X 1,000 DÍAS DE EXPOSICIÓN </a:t>
            </a: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DISPOSITIVOS MÉDICOS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SERVICIO DE UCI ADULTOS Y MEDICINA,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2026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81CFEE-1689-A7E9-6231-2EAA1B28A717}"/>
              </a:ext>
            </a:extLst>
          </p:cNvPr>
          <p:cNvSpPr txBox="1"/>
          <p:nvPr/>
        </p:nvSpPr>
        <p:spPr>
          <a:xfrm>
            <a:off x="15193433" y="1884760"/>
            <a:ext cx="21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UCI ADULTOS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460AD3-F507-9303-AB39-604C725D12D9}"/>
              </a:ext>
            </a:extLst>
          </p:cNvPr>
          <p:cNvSpPr txBox="1"/>
          <p:nvPr/>
        </p:nvSpPr>
        <p:spPr>
          <a:xfrm>
            <a:off x="15451666" y="6559310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MEDICINA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7F3B3C-43F2-B1EF-B7BA-C16208EF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07206"/>
            <a:ext cx="16764000" cy="32011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DD0E9D-52FC-EB5D-8F59-9B685DDE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07" y="6970632"/>
            <a:ext cx="1322479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1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9F7697D2-ADB1-02DA-5B80-7656517974A6}"/>
              </a:ext>
            </a:extLst>
          </p:cNvPr>
          <p:cNvSpPr txBox="1"/>
          <p:nvPr/>
        </p:nvSpPr>
        <p:spPr>
          <a:xfrm>
            <a:off x="342900" y="261224"/>
            <a:ext cx="176021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</a:t>
            </a:r>
            <a:r>
              <a:rPr lang="es-PE" sz="32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DENSIDAD DE INCIDENCIA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(X 1,000 DÍAS DE EXPOSICIÓN </a:t>
            </a: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DISPOSITIVOS MÉDICOS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SERVICIO DE UCI ADULTOS Y MEDICINA,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2026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81CFEE-1689-A7E9-6231-2EAA1B28A717}"/>
              </a:ext>
            </a:extLst>
          </p:cNvPr>
          <p:cNvSpPr txBox="1"/>
          <p:nvPr/>
        </p:nvSpPr>
        <p:spPr>
          <a:xfrm>
            <a:off x="15193433" y="1884760"/>
            <a:ext cx="21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UCI ADULTOS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460AD3-F507-9303-AB39-604C725D12D9}"/>
              </a:ext>
            </a:extLst>
          </p:cNvPr>
          <p:cNvSpPr txBox="1"/>
          <p:nvPr/>
        </p:nvSpPr>
        <p:spPr>
          <a:xfrm>
            <a:off x="15451666" y="6559310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MEDICINA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7F3B3C-43F2-B1EF-B7BA-C16208EF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07206"/>
            <a:ext cx="16764000" cy="32011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DD0E9D-52FC-EB5D-8F59-9B685DDE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07" y="6970632"/>
            <a:ext cx="1322479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581CFEE-1689-A7E9-6231-2EAA1B28A717}"/>
              </a:ext>
            </a:extLst>
          </p:cNvPr>
          <p:cNvSpPr txBox="1"/>
          <p:nvPr/>
        </p:nvSpPr>
        <p:spPr>
          <a:xfrm>
            <a:off x="15193433" y="1884760"/>
            <a:ext cx="21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UCI ADULTOS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854BAC-1B67-60E8-B875-F7BF476A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57500"/>
            <a:ext cx="16611600" cy="32766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CC9B3B29-3541-A1BE-6660-810D3280AA78}"/>
              </a:ext>
            </a:extLst>
          </p:cNvPr>
          <p:cNvSpPr txBox="1"/>
          <p:nvPr/>
        </p:nvSpPr>
        <p:spPr>
          <a:xfrm>
            <a:off x="495299" y="597164"/>
            <a:ext cx="17297402" cy="165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SEGÚN UPSS, PROCEDIMIENTOS MÉDICOS y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HOSPITALES.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2026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5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6E29AC1-3806-8E82-EB97-16B186255033}"/>
              </a:ext>
            </a:extLst>
          </p:cNvPr>
          <p:cNvSpPr/>
          <p:nvPr/>
        </p:nvSpPr>
        <p:spPr>
          <a:xfrm>
            <a:off x="7781352" y="4681835"/>
            <a:ext cx="272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4051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309</Words>
  <Application>Microsoft Office PowerPoint</Application>
  <PresentationFormat>Personalizado</PresentationFormat>
  <Paragraphs>24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Montserrat Classic Bold</vt:lpstr>
      <vt:lpstr>Montserrat Classic</vt:lpstr>
      <vt:lpstr>Gill Sans Ultra Bold</vt:lpstr>
      <vt:lpstr>Arial Black</vt:lpstr>
      <vt:lpstr>Bookman Old Style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Modern Professional Company Profile Presentation</dc:title>
  <dc:creator>Juana Elvira Valera Pérez</dc:creator>
  <cp:lastModifiedBy>Juana Elvira</cp:lastModifiedBy>
  <cp:revision>84</cp:revision>
  <cp:lastPrinted>2025-06-27T19:12:06Z</cp:lastPrinted>
  <dcterms:created xsi:type="dcterms:W3CDTF">2006-08-16T00:00:00Z</dcterms:created>
  <dcterms:modified xsi:type="dcterms:W3CDTF">2026-02-16T17:29:54Z</dcterms:modified>
  <dc:identifier>DAGIdP-Eevw</dc:identifier>
</cp:coreProperties>
</file>